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slide" Target="slides/slide1.xml"/><Relationship Id="rId19" Type="http://schemas.openxmlformats.org/officeDocument/2006/relationships/font" Target="fonts/Lato-bold.fntdata"/><Relationship Id="rId6" Type="http://schemas.openxmlformats.org/officeDocument/2006/relationships/slide" Target="slides/slide2.xml"/><Relationship Id="rId18"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saw a sign once, in a candy shop, with an anonymous quote that read: “Chocolate doesn’t ask silly questions, chocolate understands.” Haven’t most of us at some point, relaxed and indulged in sweet, melt </a:t>
            </a:r>
            <a:r>
              <a:rPr lang="en"/>
              <a:t>your worries</a:t>
            </a:r>
            <a:r>
              <a:rPr lang="en"/>
              <a:t>, chocolate? How many of you have ever wondered how that delicious chocolate bar or truffle came to be? My name is Audrey Carroll,and I am here to inform you on the process of making chocolate.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1451de8e9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451de8e9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Clr>
                <a:schemeClr val="dk2"/>
              </a:buClr>
              <a:buSzPts val="1100"/>
              <a:buFont typeface="Arial"/>
              <a:buNone/>
            </a:pPr>
            <a:r>
              <a:rPr lang="en">
                <a:solidFill>
                  <a:schemeClr val="dk1"/>
                </a:solidFill>
              </a:rPr>
              <a:t>Cadbury.com, says that most of the world’s cocoa beans are grown in a narrow belt, around ten degrees on either side of the equator. This is because these types of trees prefer humid climates with regular rains and short dry seasons.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1451de8e96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51de8e96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The FAO(Food and Agriculture Organization), deems the best method to be….  </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Dried out in the sun, on boards raised one meter off of ground.</a:t>
            </a:r>
            <a:endParaRPr>
              <a:solidFill>
                <a:schemeClr val="dk1"/>
              </a:solidFill>
            </a:endParaRPr>
          </a:p>
          <a:p>
            <a:pPr indent="-298450" lvl="2" marL="1371600" rtl="0" algn="l">
              <a:lnSpc>
                <a:spcPct val="115000"/>
              </a:lnSpc>
              <a:spcBef>
                <a:spcPts val="0"/>
              </a:spcBef>
              <a:spcAft>
                <a:spcPts val="0"/>
              </a:spcAft>
              <a:buClr>
                <a:schemeClr val="dk1"/>
              </a:buClr>
              <a:buSzPts val="1100"/>
              <a:buFont typeface="Arial"/>
              <a:buChar char="■"/>
            </a:pPr>
            <a:r>
              <a:rPr lang="en">
                <a:solidFill>
                  <a:schemeClr val="dk1"/>
                </a:solidFill>
              </a:rPr>
              <a:t>Thin layers, so sun can easily reach and dry the beans.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Cocoa beans need to be dried for five to ten days.</a:t>
            </a:r>
            <a:endParaRPr>
              <a:solidFill>
                <a:schemeClr val="dk1"/>
              </a:solidFill>
            </a:endParaRPr>
          </a:p>
          <a:p>
            <a:pPr indent="-342900" lvl="0" marL="457200" rtl="0" algn="l">
              <a:lnSpc>
                <a:spcPct val="115000"/>
              </a:lnSpc>
              <a:spcBef>
                <a:spcPts val="0"/>
              </a:spcBef>
              <a:spcAft>
                <a:spcPts val="0"/>
              </a:spcAft>
              <a:buClr>
                <a:schemeClr val="dk1"/>
              </a:buClr>
              <a:buSzPts val="1800"/>
              <a:buFont typeface="Lato"/>
              <a:buChar char="❖"/>
            </a:pPr>
            <a:r>
              <a:rPr lang="en">
                <a:solidFill>
                  <a:schemeClr val="dk1"/>
                </a:solidFill>
              </a:rPr>
              <a:t>Draw quick sketch on whiteboard.</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1451de8e96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451de8e9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Checking for defects.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Making sure none of the beans have germinated.</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Looking for moldy beans.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Searching for flaws like beans that are either under or over fermented.</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Cleaning</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All beans arrive a bit dusty but there also could be foreign objects accidentally mixed up with the beans.</a:t>
            </a:r>
            <a:endParaRPr>
              <a:solidFill>
                <a:schemeClr val="dk1"/>
              </a:solidFill>
            </a:endParaRPr>
          </a:p>
          <a:p>
            <a:pPr indent="-298450" lvl="2" marL="1371600" rtl="0" algn="l">
              <a:lnSpc>
                <a:spcPct val="115000"/>
              </a:lnSpc>
              <a:spcBef>
                <a:spcPts val="0"/>
              </a:spcBef>
              <a:spcAft>
                <a:spcPts val="0"/>
              </a:spcAft>
              <a:buClr>
                <a:schemeClr val="dk1"/>
              </a:buClr>
              <a:buSzPts val="1100"/>
              <a:buFont typeface="Arial"/>
              <a:buChar char="■"/>
            </a:pPr>
            <a:r>
              <a:rPr lang="en">
                <a:solidFill>
                  <a:schemeClr val="dk1"/>
                </a:solidFill>
              </a:rPr>
              <a:t>The beans go through a dry process, where they are bounced around to get rid of rocks or other unwanted matter.</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1451de8e96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451de8e96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The desired flavor(rich, light, dark, very dark, partially dark) needs to be taken into consideration, before roasting the beans for any batch of chocolate.</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Unlike coffee beans, cocoa beans need to be roasted low and slow.</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Temperatures should go no higher than 300℉ .</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Beans should be roasted for at least 35 min. to no longer than 65 min.</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2 goals of roasting at Theo’s chocolate factory</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Reduce the moisture content of the beans.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Sterilize the beans.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1451de8e96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451de8e96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Once the beans have cooled after roasting, they are transported to the winnower machine.</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The winnower’s task is to remove the husks from the cocoa beans.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It also breaks them into small pieces called nibs.</a:t>
            </a:r>
            <a:endParaRPr>
              <a:solidFill>
                <a:schemeClr val="dk1"/>
              </a:solidFill>
            </a:endParaRPr>
          </a:p>
          <a:p>
            <a:pPr indent="-298450" lvl="2" marL="1371600" rtl="0" algn="l">
              <a:lnSpc>
                <a:spcPct val="115000"/>
              </a:lnSpc>
              <a:spcBef>
                <a:spcPts val="0"/>
              </a:spcBef>
              <a:spcAft>
                <a:spcPts val="0"/>
              </a:spcAft>
              <a:buClr>
                <a:schemeClr val="dk1"/>
              </a:buClr>
              <a:buSzPts val="1100"/>
              <a:buFont typeface="Arial"/>
              <a:buChar char="■"/>
            </a:pPr>
            <a:r>
              <a:rPr lang="en">
                <a:solidFill>
                  <a:schemeClr val="dk1"/>
                </a:solidFill>
              </a:rPr>
              <a:t>Nibs can be eaten by themselves or used in cooking.</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The milling process takes many hours and is where the nibs are ground down. </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Process frees cocoa butter from beans and results in what is called chocolate liquor, though it is non alcoholic.</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The chocolate liquor is then agitated with tiny steel balls until the particle sizes in it are about the size of a red blood cell. </a:t>
            </a:r>
            <a:endParaRPr>
              <a:solidFill>
                <a:schemeClr val="dk1"/>
              </a:solidFill>
            </a:endParaRPr>
          </a:p>
          <a:p>
            <a:pPr indent="-298450" lvl="2" marL="1371600" rtl="0" algn="l">
              <a:lnSpc>
                <a:spcPct val="115000"/>
              </a:lnSpc>
              <a:spcBef>
                <a:spcPts val="0"/>
              </a:spcBef>
              <a:spcAft>
                <a:spcPts val="0"/>
              </a:spcAft>
              <a:buClr>
                <a:schemeClr val="dk1"/>
              </a:buClr>
              <a:buSzPts val="1100"/>
              <a:buFont typeface="Arial"/>
              <a:buChar char="■"/>
            </a:pPr>
            <a:r>
              <a:rPr lang="en">
                <a:solidFill>
                  <a:schemeClr val="dk1"/>
                </a:solidFill>
              </a:rPr>
              <a:t>Finer particles make for rich, smooth chocolate.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14e6816fc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e6816fc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Clr>
                <a:schemeClr val="dk2"/>
              </a:buClr>
              <a:buSzPts val="1100"/>
              <a:buFont typeface="Arial"/>
              <a:buNone/>
            </a:pPr>
            <a:r>
              <a:rPr lang="en">
                <a:solidFill>
                  <a:schemeClr val="dk1"/>
                </a:solidFill>
              </a:rPr>
              <a:t>After the nibs have gone through the mill, the chocolate liquor is separated into different portions. Coarse granulated sugar is added to some of it, then it is mixed and ground at a high speed. This mixture started out as a paste, but ends up a dry powder called cocoa flakes. Cocoa flakes form because, as the sugar is ground finer, it gains more surface area and absorbs the chocolate liquor.</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14e6816fc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e6816fc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From the refiner, the cocoa flakes begin the conching process.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The flakes get heated and slowly combined with more chocolate liquor. </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
                <a:solidFill>
                  <a:schemeClr val="dk1"/>
                </a:solidFill>
              </a:rPr>
              <a:t>Depending on the origin of the beans, batch size, cocoa percentage, and recipe; conching can take anywhere from 12 hours to 2 days.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Once conching is complete, vanilla flavoring(usually organic) and more cocoa butter is added. The extra cocoa butter is to help reduce the viscosity of the chocolate so that it flows and spreads more easily.</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14e6816f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4e6816f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Font typeface="Arial"/>
              <a:buChar char="❖"/>
            </a:pPr>
            <a:r>
              <a:rPr lang="en">
                <a:solidFill>
                  <a:schemeClr val="dk1"/>
                </a:solidFill>
              </a:rPr>
              <a:t>The chocolate is kept warm, in holding tanks until it is ready for tempering and use. </a:t>
            </a:r>
            <a:endParaRPr>
              <a:solidFill>
                <a:schemeClr val="dk1"/>
              </a:solidFill>
            </a:endParaRPr>
          </a:p>
          <a:p>
            <a:pPr indent="-298450" lvl="0" marL="457200" rtl="0" algn="l">
              <a:lnSpc>
                <a:spcPct val="150000"/>
              </a:lnSpc>
              <a:spcBef>
                <a:spcPts val="0"/>
              </a:spcBef>
              <a:spcAft>
                <a:spcPts val="0"/>
              </a:spcAft>
              <a:buClr>
                <a:schemeClr val="dk1"/>
              </a:buClr>
              <a:buSzPts val="1100"/>
              <a:buFont typeface="Arial"/>
              <a:buChar char="❖"/>
            </a:pPr>
            <a:r>
              <a:rPr lang="en">
                <a:solidFill>
                  <a:schemeClr val="dk1"/>
                </a:solidFill>
              </a:rPr>
              <a:t>Tempering the chocolate is what gives it it’s shine and snap.</a:t>
            </a:r>
            <a:endParaRPr>
              <a:solidFill>
                <a:schemeClr val="dk1"/>
              </a:solidFill>
            </a:endParaRPr>
          </a:p>
          <a:p>
            <a:pPr indent="-298450" lvl="1" marL="914400" rtl="0" algn="l">
              <a:lnSpc>
                <a:spcPct val="150000"/>
              </a:lnSpc>
              <a:spcBef>
                <a:spcPts val="0"/>
              </a:spcBef>
              <a:spcAft>
                <a:spcPts val="0"/>
              </a:spcAft>
              <a:buClr>
                <a:schemeClr val="dk1"/>
              </a:buClr>
              <a:buSzPts val="1100"/>
              <a:buFont typeface="Arial"/>
              <a:buChar char="➢"/>
            </a:pPr>
            <a:r>
              <a:rPr lang="en">
                <a:solidFill>
                  <a:schemeClr val="dk1"/>
                </a:solidFill>
              </a:rPr>
              <a:t>The chocolate gets heated until it’s cocoa-fat molecules break up.</a:t>
            </a:r>
            <a:endParaRPr>
              <a:solidFill>
                <a:schemeClr val="dk1"/>
              </a:solidFill>
            </a:endParaRPr>
          </a:p>
          <a:p>
            <a:pPr indent="-298450" lvl="1" marL="914400" rtl="0" algn="l">
              <a:lnSpc>
                <a:spcPct val="150000"/>
              </a:lnSpc>
              <a:spcBef>
                <a:spcPts val="0"/>
              </a:spcBef>
              <a:spcAft>
                <a:spcPts val="0"/>
              </a:spcAft>
              <a:buClr>
                <a:schemeClr val="dk1"/>
              </a:buClr>
              <a:buSzPts val="1100"/>
              <a:buFont typeface="Arial"/>
              <a:buChar char="➢"/>
            </a:pPr>
            <a:r>
              <a:rPr lang="en">
                <a:solidFill>
                  <a:schemeClr val="dk1"/>
                </a:solidFill>
              </a:rPr>
              <a:t>Then the chocolate is aggressively cooled down, to help solidify it again.</a:t>
            </a:r>
            <a:endParaRPr>
              <a:solidFill>
                <a:schemeClr val="dk1"/>
              </a:solidFill>
            </a:endParaRPr>
          </a:p>
          <a:p>
            <a:pPr indent="-298450" lvl="0" marL="457200" rtl="0" algn="l">
              <a:lnSpc>
                <a:spcPct val="150000"/>
              </a:lnSpc>
              <a:spcBef>
                <a:spcPts val="0"/>
              </a:spcBef>
              <a:spcAft>
                <a:spcPts val="0"/>
              </a:spcAft>
              <a:buClr>
                <a:schemeClr val="dk1"/>
              </a:buClr>
              <a:buSzPts val="1100"/>
              <a:buFont typeface="Arial"/>
              <a:buChar char="❖"/>
            </a:pPr>
            <a:r>
              <a:rPr lang="en">
                <a:solidFill>
                  <a:schemeClr val="dk1"/>
                </a:solidFill>
              </a:rPr>
              <a:t>From there the chocolate is ready to have other ingredients added to it and made into bars or truffles, and other sweets.</a:t>
            </a:r>
            <a:endParaRPr>
              <a:solidFill>
                <a:schemeClr val="dk1"/>
              </a:solidFill>
            </a:endParaRPr>
          </a:p>
          <a:p>
            <a:pPr indent="0" lvl="0" marL="0" rtl="0" algn="l">
              <a:lnSpc>
                <a:spcPct val="150000"/>
              </a:lnSpc>
              <a:spcBef>
                <a:spcPts val="1600"/>
              </a:spcBef>
              <a:spcAft>
                <a:spcPts val="1600"/>
              </a:spcAft>
              <a:buNone/>
            </a:pPr>
            <a:r>
              <a:rPr lang="en">
                <a:solidFill>
                  <a:schemeClr val="dk1"/>
                </a:solidFill>
              </a:rPr>
              <a:t>So next time you relax and unwind with a piece of chocolate, take a second to remember how much work went into getting it there.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theochocolate.com/bean-bar-0" TargetMode="External"/><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hyperlink" Target="http://jbcutting.com/tasty-thermofoi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www.worldagroforestry.org/treesandmarkets/inaforesta/growing_cacao.htm" TargetMode="External"/><Relationship Id="rId5" Type="http://schemas.openxmlformats.org/officeDocument/2006/relationships/image" Target="../media/image6.png"/><Relationship Id="rId6" Type="http://schemas.openxmlformats.org/officeDocument/2006/relationships/hyperlink" Target="http://www.w-edigest.org/dirt-chocolate-pesticides-and-pollutants-oh-my/" TargetMode="External"/><Relationship Id="rId7" Type="http://schemas.openxmlformats.org/officeDocument/2006/relationships/image" Target="../media/image5.png"/><Relationship Id="rId8" Type="http://schemas.openxmlformats.org/officeDocument/2006/relationships/hyperlink" Target="https://en.wikipedia.org/wiki/Cocoa_bea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hyperlink" Target="http://www.brecorder.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www.foto-grafo.de/Cocoa/cocoa_5.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www.glogster.com/glog/6md060lbl6j5qmqg5haqta0.html" TargetMode="External"/><Relationship Id="rId5" Type="http://schemas.openxmlformats.org/officeDocument/2006/relationships/image" Target="../media/image7.png"/><Relationship Id="rId6" Type="http://schemas.openxmlformats.org/officeDocument/2006/relationships/hyperlink" Target="https://www.grenadachocolate.com/tour/roast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hyperlink" Target="http://www.annetrent.com/2014/02/theo-chocolate-factory/" TargetMode="External"/><Relationship Id="rId6" Type="http://schemas.openxmlformats.org/officeDocument/2006/relationships/hyperlink" Target="https://www.youtube.com/watch?v=oVEwnLm4Xf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www.justdermatology.com/tag/cocoa-butter/" TargetMode="External"/><Relationship Id="rId5" Type="http://schemas.openxmlformats.org/officeDocument/2006/relationships/image" Target="../media/image15.png"/><Relationship Id="rId6" Type="http://schemas.openxmlformats.org/officeDocument/2006/relationships/hyperlink" Target="http://www.motherjones.com/environment/2014/09/is-raw-sugar-healthier-than-refin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www.lotioncrafter.com/vanilla-bean-specks.html" TargetMode="External"/><Relationship Id="rId5" Type="http://schemas.openxmlformats.org/officeDocument/2006/relationships/image" Target="../media/image14.png"/><Relationship Id="rId6" Type="http://schemas.openxmlformats.org/officeDocument/2006/relationships/hyperlink" Target="https://chocolateclass.wordpress.com/2015/02/21/from-sacred-to-commonplace-the-transformation-of-chocolate-consumption-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hyperlink" Target="https://www.theochocolate.com/bean-bar-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Georgia"/>
                <a:ea typeface="Georgia"/>
                <a:cs typeface="Georgia"/>
                <a:sym typeface="Georgia"/>
              </a:rPr>
              <a:t>How chocolate is made:</a:t>
            </a:r>
            <a:endParaRPr>
              <a:solidFill>
                <a:srgbClr val="660000"/>
              </a:solidFill>
              <a:latin typeface="Georgia"/>
              <a:ea typeface="Georgia"/>
              <a:cs typeface="Georgia"/>
              <a:sym typeface="Georgia"/>
            </a:endParaRPr>
          </a:p>
        </p:txBody>
      </p:sp>
      <p:sp>
        <p:nvSpPr>
          <p:cNvPr id="73" name="Google Shape;73;p13"/>
          <p:cNvSpPr txBox="1"/>
          <p:nvPr>
            <p:ph idx="1" type="subTitle"/>
          </p:nvPr>
        </p:nvSpPr>
        <p:spPr>
          <a:xfrm>
            <a:off x="2371717" y="3531825"/>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1400">
                <a:solidFill>
                  <a:schemeClr val="dk2"/>
                </a:solidFill>
                <a:latin typeface="Georgia"/>
                <a:ea typeface="Georgia"/>
                <a:cs typeface="Georgia"/>
                <a:sym typeface="Georgia"/>
              </a:rPr>
              <a:t>According to Theo’s Chocolate factory. Seattle,WA.</a:t>
            </a:r>
            <a:endParaRPr b="1" i="1" sz="1400">
              <a:solidFill>
                <a:schemeClr val="dk2"/>
              </a:solidFill>
              <a:latin typeface="Georgia"/>
              <a:ea typeface="Georgia"/>
              <a:cs typeface="Georgia"/>
              <a:sym typeface="Georgia"/>
            </a:endParaRPr>
          </a:p>
          <a:p>
            <a:pPr indent="0" lvl="0" marL="0" rtl="0" algn="l">
              <a:spcBef>
                <a:spcPts val="0"/>
              </a:spcBef>
              <a:spcAft>
                <a:spcPts val="0"/>
              </a:spcAft>
              <a:buNone/>
            </a:pPr>
            <a:r>
              <a:rPr b="1" i="1" lang="en" sz="1400" u="sng">
                <a:solidFill>
                  <a:schemeClr val="dk2"/>
                </a:solidFill>
                <a:latin typeface="Georgia"/>
                <a:ea typeface="Georgia"/>
                <a:cs typeface="Georgia"/>
                <a:sym typeface="Georgia"/>
                <a:hlinkClick r:id="rId3"/>
              </a:rPr>
              <a:t>https://www.theochocolate.com/bean-bar-0</a:t>
            </a:r>
            <a:r>
              <a:rPr b="1" i="1" lang="en" sz="1400">
                <a:solidFill>
                  <a:schemeClr val="dk2"/>
                </a:solidFill>
                <a:latin typeface="Georgia"/>
                <a:ea typeface="Georgia"/>
                <a:cs typeface="Georgia"/>
                <a:sym typeface="Georgia"/>
              </a:rPr>
              <a:t> </a:t>
            </a:r>
            <a:endParaRPr b="1" i="1" sz="1400">
              <a:solidFill>
                <a:schemeClr val="dk2"/>
              </a:solidFill>
              <a:latin typeface="Georgia"/>
              <a:ea typeface="Georgia"/>
              <a:cs typeface="Georgia"/>
              <a:sym typeface="Georgia"/>
            </a:endParaRPr>
          </a:p>
          <a:p>
            <a:pPr indent="0" lvl="0" marL="0" rtl="0" algn="l">
              <a:spcBef>
                <a:spcPts val="0"/>
              </a:spcBef>
              <a:spcAft>
                <a:spcPts val="0"/>
              </a:spcAft>
              <a:buNone/>
            </a:pPr>
            <a:r>
              <a:t/>
            </a:r>
            <a:endParaRPr b="1" i="1" sz="1400">
              <a:solidFill>
                <a:schemeClr val="dk2"/>
              </a:solidFill>
              <a:latin typeface="Georgia"/>
              <a:ea typeface="Georgia"/>
              <a:cs typeface="Georgia"/>
              <a:sym typeface="Georgia"/>
            </a:endParaRPr>
          </a:p>
          <a:p>
            <a:pPr indent="0" lvl="0" marL="0" rtl="0" algn="l">
              <a:spcBef>
                <a:spcPts val="0"/>
              </a:spcBef>
              <a:spcAft>
                <a:spcPts val="0"/>
              </a:spcAft>
              <a:buNone/>
            </a:pPr>
            <a:r>
              <a:rPr b="1" i="1" lang="en" sz="1400">
                <a:solidFill>
                  <a:schemeClr val="dk2"/>
                </a:solidFill>
                <a:latin typeface="Georgia"/>
                <a:ea typeface="Georgia"/>
                <a:cs typeface="Georgia"/>
                <a:sym typeface="Georgia"/>
              </a:rPr>
              <a:t>AND other sources.</a:t>
            </a:r>
            <a:endParaRPr b="1" i="1" sz="1400">
              <a:solidFill>
                <a:schemeClr val="dk2"/>
              </a:solidFill>
              <a:latin typeface="Georgia"/>
              <a:ea typeface="Georgia"/>
              <a:cs typeface="Georgia"/>
              <a:sym typeface="Georgia"/>
            </a:endParaRPr>
          </a:p>
        </p:txBody>
      </p:sp>
      <p:pic>
        <p:nvPicPr>
          <p:cNvPr id="74" name="Google Shape;74;p13"/>
          <p:cNvPicPr preferRelativeResize="0"/>
          <p:nvPr/>
        </p:nvPicPr>
        <p:blipFill>
          <a:blip r:embed="rId4">
            <a:alphaModFix/>
          </a:blip>
          <a:stretch>
            <a:fillRect/>
          </a:stretch>
        </p:blipFill>
        <p:spPr>
          <a:xfrm>
            <a:off x="6090749" y="1493850"/>
            <a:ext cx="2612475" cy="2155775"/>
          </a:xfrm>
          <a:prstGeom prst="rect">
            <a:avLst/>
          </a:prstGeom>
          <a:noFill/>
          <a:ln>
            <a:noFill/>
          </a:ln>
        </p:spPr>
      </p:pic>
      <p:pic>
        <p:nvPicPr>
          <p:cNvPr id="75" name="Google Shape;75;p13"/>
          <p:cNvPicPr preferRelativeResize="0"/>
          <p:nvPr/>
        </p:nvPicPr>
        <p:blipFill rotWithShape="1">
          <a:blip r:embed="rId5">
            <a:alphaModFix/>
          </a:blip>
          <a:srcRect b="0" l="40289" r="17972" t="0"/>
          <a:stretch/>
        </p:blipFill>
        <p:spPr>
          <a:xfrm>
            <a:off x="176025" y="630225"/>
            <a:ext cx="2195700" cy="3156319"/>
          </a:xfrm>
          <a:prstGeom prst="rect">
            <a:avLst/>
          </a:prstGeom>
          <a:noFill/>
          <a:ln>
            <a:noFill/>
          </a:ln>
        </p:spPr>
      </p:pic>
      <p:sp>
        <p:nvSpPr>
          <p:cNvPr id="76" name="Google Shape;76;p13"/>
          <p:cNvSpPr txBox="1"/>
          <p:nvPr/>
        </p:nvSpPr>
        <p:spPr>
          <a:xfrm>
            <a:off x="134475" y="3722325"/>
            <a:ext cx="2195700" cy="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6"/>
              </a:rPr>
              <a:t>http://jbcutting.com/tasty-thermofoil/</a:t>
            </a:r>
            <a:r>
              <a:rPr lang="en" sz="1000">
                <a:solidFill>
                  <a:srgbClr val="660000"/>
                </a:solidFill>
              </a:rPr>
              <a:t> </a:t>
            </a:r>
            <a:endParaRPr sz="1000">
              <a:solidFill>
                <a:srgbClr val="66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0" name="Shape 80"/>
        <p:cNvGrpSpPr/>
        <p:nvPr/>
      </p:nvGrpSpPr>
      <p:grpSpPr>
        <a:xfrm>
          <a:off x="0" y="0"/>
          <a:ext cx="0" cy="0"/>
          <a:chOff x="0" y="0"/>
          <a:chExt cx="0" cy="0"/>
        </a:xfrm>
      </p:grpSpPr>
      <p:sp>
        <p:nvSpPr>
          <p:cNvPr id="81" name="Google Shape;81;p14"/>
          <p:cNvSpPr txBox="1"/>
          <p:nvPr>
            <p:ph type="title"/>
          </p:nvPr>
        </p:nvSpPr>
        <p:spPr>
          <a:xfrm>
            <a:off x="2559700" y="578350"/>
            <a:ext cx="6054300" cy="5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Georgia"/>
                <a:ea typeface="Georgia"/>
                <a:cs typeface="Georgia"/>
                <a:sym typeface="Georgia"/>
              </a:rPr>
              <a:t>Cacao Trees:</a:t>
            </a:r>
            <a:endParaRPr>
              <a:solidFill>
                <a:srgbClr val="660000"/>
              </a:solidFill>
              <a:latin typeface="Georgia"/>
              <a:ea typeface="Georgia"/>
              <a:cs typeface="Georgia"/>
              <a:sym typeface="Georgia"/>
            </a:endParaRPr>
          </a:p>
        </p:txBody>
      </p:sp>
      <p:sp>
        <p:nvSpPr>
          <p:cNvPr id="82" name="Google Shape;82;p14"/>
          <p:cNvSpPr txBox="1"/>
          <p:nvPr>
            <p:ph idx="1" type="body"/>
          </p:nvPr>
        </p:nvSpPr>
        <p:spPr>
          <a:xfrm>
            <a:off x="3446325" y="2819125"/>
            <a:ext cx="5292900" cy="1853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i="1" lang="en" sz="1400">
                <a:latin typeface="Georgia"/>
                <a:ea typeface="Georgia"/>
                <a:cs typeface="Georgia"/>
                <a:sym typeface="Georgia"/>
              </a:rPr>
              <a:t>Cadbury.com, says that most of the world’s cocoa beans are grown in a narrow belt, around ten degrees on either side of the equator. This is because these types of trees prefer humid climates with regular rains and short dry seasons.</a:t>
            </a:r>
            <a:endParaRPr b="1" i="1" sz="1400">
              <a:latin typeface="Georgia"/>
              <a:ea typeface="Georgia"/>
              <a:cs typeface="Georgia"/>
              <a:sym typeface="Georgia"/>
            </a:endParaRPr>
          </a:p>
        </p:txBody>
      </p:sp>
      <p:pic>
        <p:nvPicPr>
          <p:cNvPr id="83" name="Google Shape;83;p14"/>
          <p:cNvPicPr preferRelativeResize="0"/>
          <p:nvPr/>
        </p:nvPicPr>
        <p:blipFill>
          <a:blip r:embed="rId3">
            <a:alphaModFix/>
          </a:blip>
          <a:stretch>
            <a:fillRect/>
          </a:stretch>
        </p:blipFill>
        <p:spPr>
          <a:xfrm>
            <a:off x="0" y="575950"/>
            <a:ext cx="2598250" cy="3866200"/>
          </a:xfrm>
          <a:prstGeom prst="rect">
            <a:avLst/>
          </a:prstGeom>
          <a:noFill/>
          <a:ln>
            <a:noFill/>
          </a:ln>
        </p:spPr>
      </p:pic>
      <p:sp>
        <p:nvSpPr>
          <p:cNvPr id="84" name="Google Shape;84;p14"/>
          <p:cNvSpPr txBox="1"/>
          <p:nvPr/>
        </p:nvSpPr>
        <p:spPr>
          <a:xfrm>
            <a:off x="108425" y="4236000"/>
            <a:ext cx="23814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000" u="sng">
                <a:solidFill>
                  <a:srgbClr val="660000"/>
                </a:solidFill>
                <a:hlinkClick r:id="rId4"/>
              </a:rPr>
              <a:t>http://www.worldagroforestry.org/treesandmarkets/inaforesta/growing_cacao.htm</a:t>
            </a:r>
            <a:r>
              <a:rPr lang="en" sz="1000">
                <a:solidFill>
                  <a:srgbClr val="660000"/>
                </a:solidFill>
              </a:rPr>
              <a:t> </a:t>
            </a:r>
            <a:endParaRPr sz="1000">
              <a:solidFill>
                <a:srgbClr val="660000"/>
              </a:solidFill>
            </a:endParaRPr>
          </a:p>
        </p:txBody>
      </p:sp>
      <p:pic>
        <p:nvPicPr>
          <p:cNvPr id="85" name="Google Shape;85;p14"/>
          <p:cNvPicPr preferRelativeResize="0"/>
          <p:nvPr/>
        </p:nvPicPr>
        <p:blipFill>
          <a:blip r:embed="rId5">
            <a:alphaModFix/>
          </a:blip>
          <a:stretch>
            <a:fillRect/>
          </a:stretch>
        </p:blipFill>
        <p:spPr>
          <a:xfrm>
            <a:off x="5173575" y="79025"/>
            <a:ext cx="3970550" cy="1516750"/>
          </a:xfrm>
          <a:prstGeom prst="rect">
            <a:avLst/>
          </a:prstGeom>
          <a:noFill/>
          <a:ln>
            <a:noFill/>
          </a:ln>
        </p:spPr>
      </p:pic>
      <p:sp>
        <p:nvSpPr>
          <p:cNvPr id="86" name="Google Shape;86;p14"/>
          <p:cNvSpPr txBox="1"/>
          <p:nvPr/>
        </p:nvSpPr>
        <p:spPr>
          <a:xfrm>
            <a:off x="5134325" y="1595775"/>
            <a:ext cx="40098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6"/>
              </a:rPr>
              <a:t>http://www.w-edigest.org/dirt-chocolate-pesticides-and-pollutants-oh-my/</a:t>
            </a:r>
            <a:r>
              <a:rPr lang="en" sz="1000">
                <a:solidFill>
                  <a:srgbClr val="660000"/>
                </a:solidFill>
              </a:rPr>
              <a:t> </a:t>
            </a:r>
            <a:endParaRPr sz="1000">
              <a:solidFill>
                <a:srgbClr val="660000"/>
              </a:solidFill>
            </a:endParaRPr>
          </a:p>
        </p:txBody>
      </p:sp>
      <p:pic>
        <p:nvPicPr>
          <p:cNvPr id="87" name="Google Shape;87;p14"/>
          <p:cNvPicPr preferRelativeResize="0"/>
          <p:nvPr/>
        </p:nvPicPr>
        <p:blipFill>
          <a:blip r:embed="rId7">
            <a:alphaModFix/>
          </a:blip>
          <a:stretch>
            <a:fillRect/>
          </a:stretch>
        </p:blipFill>
        <p:spPr>
          <a:xfrm>
            <a:off x="2703324" y="1170824"/>
            <a:ext cx="2365188" cy="1573925"/>
          </a:xfrm>
          <a:prstGeom prst="rect">
            <a:avLst/>
          </a:prstGeom>
          <a:noFill/>
          <a:ln>
            <a:noFill/>
          </a:ln>
        </p:spPr>
      </p:pic>
      <p:sp>
        <p:nvSpPr>
          <p:cNvPr id="88" name="Google Shape;88;p14"/>
          <p:cNvSpPr txBox="1"/>
          <p:nvPr/>
        </p:nvSpPr>
        <p:spPr>
          <a:xfrm>
            <a:off x="5096275" y="2413225"/>
            <a:ext cx="31149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8"/>
              </a:rPr>
              <a:t>https://en.wikipedia.org/wiki/Cocoa_bean</a:t>
            </a:r>
            <a:r>
              <a:rPr lang="en" sz="1000">
                <a:solidFill>
                  <a:srgbClr val="660000"/>
                </a:solidFill>
              </a:rPr>
              <a:t> </a:t>
            </a:r>
            <a:endParaRPr sz="1000">
              <a:solidFill>
                <a:srgbClr val="66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 name="Shape 92"/>
        <p:cNvGrpSpPr/>
        <p:nvPr/>
      </p:nvGrpSpPr>
      <p:grpSpPr>
        <a:xfrm>
          <a:off x="0" y="0"/>
          <a:ext cx="0" cy="0"/>
          <a:chOff x="0" y="0"/>
          <a:chExt cx="0" cy="0"/>
        </a:xfrm>
      </p:grpSpPr>
      <p:sp>
        <p:nvSpPr>
          <p:cNvPr id="93" name="Google Shape;93;p15"/>
          <p:cNvSpPr txBox="1"/>
          <p:nvPr>
            <p:ph type="title"/>
          </p:nvPr>
        </p:nvSpPr>
        <p:spPr>
          <a:xfrm>
            <a:off x="2431100" y="4314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Georgia"/>
                <a:ea typeface="Georgia"/>
                <a:cs typeface="Georgia"/>
                <a:sym typeface="Georgia"/>
              </a:rPr>
              <a:t>Drying cocoa beans:</a:t>
            </a:r>
            <a:endParaRPr>
              <a:solidFill>
                <a:srgbClr val="660000"/>
              </a:solidFill>
              <a:latin typeface="Georgia"/>
              <a:ea typeface="Georgia"/>
              <a:cs typeface="Georgia"/>
              <a:sym typeface="Georgia"/>
            </a:endParaRPr>
          </a:p>
        </p:txBody>
      </p:sp>
      <p:sp>
        <p:nvSpPr>
          <p:cNvPr id="94" name="Google Shape;94;p15"/>
          <p:cNvSpPr txBox="1"/>
          <p:nvPr>
            <p:ph idx="1" type="body"/>
          </p:nvPr>
        </p:nvSpPr>
        <p:spPr>
          <a:xfrm>
            <a:off x="2822412" y="1603476"/>
            <a:ext cx="63216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b="1" i="1" lang="en" sz="1400">
                <a:latin typeface="Georgia"/>
                <a:ea typeface="Georgia"/>
                <a:cs typeface="Georgia"/>
                <a:sym typeface="Georgia"/>
              </a:rPr>
              <a:t>The FAO(Food and Agriculture Organization), deems the best method to be….  </a:t>
            </a:r>
            <a:endParaRPr b="1" i="1" sz="1400">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Dried out in the sun, on boards raised one meter off of ground.</a:t>
            </a:r>
            <a:endParaRPr b="1" i="1">
              <a:latin typeface="Georgia"/>
              <a:ea typeface="Georgia"/>
              <a:cs typeface="Georgia"/>
              <a:sym typeface="Georgia"/>
            </a:endParaRPr>
          </a:p>
          <a:p>
            <a:pPr indent="-317500" lvl="2" marL="1371600" rtl="0" algn="l">
              <a:spcBef>
                <a:spcPts val="0"/>
              </a:spcBef>
              <a:spcAft>
                <a:spcPts val="0"/>
              </a:spcAft>
              <a:buSzPts val="1400"/>
              <a:buFont typeface="Georgia"/>
              <a:buChar char="■"/>
            </a:pPr>
            <a:r>
              <a:rPr b="1" i="1" lang="en">
                <a:latin typeface="Georgia"/>
                <a:ea typeface="Georgia"/>
                <a:cs typeface="Georgia"/>
                <a:sym typeface="Georgia"/>
              </a:rPr>
              <a:t>Thin layers, so sun can easily reach and dry the beans.</a:t>
            </a:r>
            <a:endParaRPr b="1" i="1">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Cocoa beans need to be dried for five to ten days.</a:t>
            </a:r>
            <a:endParaRPr b="1" i="1">
              <a:latin typeface="Georgia"/>
              <a:ea typeface="Georgia"/>
              <a:cs typeface="Georgia"/>
              <a:sym typeface="Georgia"/>
            </a:endParaRPr>
          </a:p>
          <a:p>
            <a:pPr indent="0" lvl="0" marL="0" rtl="0" algn="l">
              <a:spcBef>
                <a:spcPts val="1600"/>
              </a:spcBef>
              <a:spcAft>
                <a:spcPts val="1600"/>
              </a:spcAft>
              <a:buNone/>
            </a:pPr>
            <a:r>
              <a:t/>
            </a:r>
            <a:endParaRPr b="1" i="1">
              <a:latin typeface="Georgia"/>
              <a:ea typeface="Georgia"/>
              <a:cs typeface="Georgia"/>
              <a:sym typeface="Georgia"/>
            </a:endParaRPr>
          </a:p>
        </p:txBody>
      </p:sp>
      <p:pic>
        <p:nvPicPr>
          <p:cNvPr id="95" name="Google Shape;95;p15"/>
          <p:cNvPicPr preferRelativeResize="0"/>
          <p:nvPr/>
        </p:nvPicPr>
        <p:blipFill rotWithShape="1">
          <a:blip r:embed="rId3">
            <a:alphaModFix/>
          </a:blip>
          <a:srcRect b="0" l="0" r="36740" t="0"/>
          <a:stretch/>
        </p:blipFill>
        <p:spPr>
          <a:xfrm>
            <a:off x="0" y="1066800"/>
            <a:ext cx="2875800" cy="3591500"/>
          </a:xfrm>
          <a:prstGeom prst="rect">
            <a:avLst/>
          </a:prstGeom>
          <a:noFill/>
          <a:ln>
            <a:noFill/>
          </a:ln>
        </p:spPr>
      </p:pic>
      <p:sp>
        <p:nvSpPr>
          <p:cNvPr id="96" name="Google Shape;96;p15"/>
          <p:cNvSpPr txBox="1"/>
          <p:nvPr/>
        </p:nvSpPr>
        <p:spPr>
          <a:xfrm>
            <a:off x="0" y="4605875"/>
            <a:ext cx="2278800" cy="7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4"/>
              </a:rPr>
              <a:t>http://www.brecorder.com/</a:t>
            </a:r>
            <a:r>
              <a:rPr lang="en">
                <a:solidFill>
                  <a:srgbClr val="660000"/>
                </a:solidFill>
              </a:rPr>
              <a:t> </a:t>
            </a:r>
            <a:endParaRPr>
              <a:solidFill>
                <a:srgbClr val="66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0" name="Shape 100"/>
        <p:cNvGrpSpPr/>
        <p:nvPr/>
      </p:nvGrpSpPr>
      <p:grpSpPr>
        <a:xfrm>
          <a:off x="0" y="0"/>
          <a:ext cx="0" cy="0"/>
          <a:chOff x="0" y="0"/>
          <a:chExt cx="0" cy="0"/>
        </a:xfrm>
      </p:grpSpPr>
      <p:sp>
        <p:nvSpPr>
          <p:cNvPr id="101" name="Google Shape;101;p16"/>
          <p:cNvSpPr txBox="1"/>
          <p:nvPr>
            <p:ph type="title"/>
          </p:nvPr>
        </p:nvSpPr>
        <p:spPr>
          <a:xfrm>
            <a:off x="69400" y="4834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Georgia"/>
                <a:ea typeface="Georgia"/>
                <a:cs typeface="Georgia"/>
                <a:sym typeface="Georgia"/>
              </a:rPr>
              <a:t>Let the “magic” begin!</a:t>
            </a:r>
            <a:endParaRPr>
              <a:solidFill>
                <a:srgbClr val="660000"/>
              </a:solidFill>
              <a:latin typeface="Georgia"/>
              <a:ea typeface="Georgia"/>
              <a:cs typeface="Georgia"/>
              <a:sym typeface="Georgia"/>
            </a:endParaRPr>
          </a:p>
        </p:txBody>
      </p:sp>
      <p:sp>
        <p:nvSpPr>
          <p:cNvPr id="102" name="Google Shape;102;p16"/>
          <p:cNvSpPr txBox="1"/>
          <p:nvPr>
            <p:ph idx="1" type="body"/>
          </p:nvPr>
        </p:nvSpPr>
        <p:spPr>
          <a:xfrm>
            <a:off x="4016875" y="1070550"/>
            <a:ext cx="5127000" cy="356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b="1" i="1" lang="en" sz="1400">
                <a:latin typeface="Georgia"/>
                <a:ea typeface="Georgia"/>
                <a:cs typeface="Georgia"/>
                <a:sym typeface="Georgia"/>
              </a:rPr>
              <a:t>Checking for defects.</a:t>
            </a:r>
            <a:endParaRPr b="1" i="1" sz="1400">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Making sure none of the beans have germinated.</a:t>
            </a:r>
            <a:endParaRPr b="1" i="1">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Looking for moldy beans.</a:t>
            </a:r>
            <a:endParaRPr b="1" i="1">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Searching for flaws like beans that are either under or over fermented.</a:t>
            </a:r>
            <a:endParaRPr b="1" i="1">
              <a:latin typeface="Georgia"/>
              <a:ea typeface="Georgia"/>
              <a:cs typeface="Georgia"/>
              <a:sym typeface="Georgia"/>
            </a:endParaRPr>
          </a:p>
          <a:p>
            <a:pPr indent="-317500" lvl="0" marL="457200" rtl="0" algn="l">
              <a:spcBef>
                <a:spcPts val="0"/>
              </a:spcBef>
              <a:spcAft>
                <a:spcPts val="0"/>
              </a:spcAft>
              <a:buSzPts val="1400"/>
              <a:buFont typeface="Georgia"/>
              <a:buChar char="❖"/>
            </a:pPr>
            <a:r>
              <a:rPr b="1" i="1" lang="en" sz="1400">
                <a:latin typeface="Georgia"/>
                <a:ea typeface="Georgia"/>
                <a:cs typeface="Georgia"/>
                <a:sym typeface="Georgia"/>
              </a:rPr>
              <a:t>Cleaning</a:t>
            </a:r>
            <a:endParaRPr b="1" i="1" sz="1400">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All beans arrive a bit dusty but there also could be foreign objects accidentally mixed up with the beans.</a:t>
            </a:r>
            <a:endParaRPr b="1" i="1">
              <a:latin typeface="Georgia"/>
              <a:ea typeface="Georgia"/>
              <a:cs typeface="Georgia"/>
              <a:sym typeface="Georgia"/>
            </a:endParaRPr>
          </a:p>
          <a:p>
            <a:pPr indent="-317500" lvl="2" marL="1371600" rtl="0" algn="l">
              <a:spcBef>
                <a:spcPts val="0"/>
              </a:spcBef>
              <a:spcAft>
                <a:spcPts val="0"/>
              </a:spcAft>
              <a:buSzPts val="1400"/>
              <a:buFont typeface="Georgia"/>
              <a:buChar char="■"/>
            </a:pPr>
            <a:r>
              <a:rPr b="1" i="1" lang="en">
                <a:latin typeface="Georgia"/>
                <a:ea typeface="Georgia"/>
                <a:cs typeface="Georgia"/>
                <a:sym typeface="Georgia"/>
              </a:rPr>
              <a:t>The beans go through a dry process, where they are gently bounced around to get rid of rocks or other unwanted matter.</a:t>
            </a:r>
            <a:endParaRPr b="1" i="1">
              <a:latin typeface="Georgia"/>
              <a:ea typeface="Georgia"/>
              <a:cs typeface="Georgia"/>
              <a:sym typeface="Georgia"/>
            </a:endParaRPr>
          </a:p>
        </p:txBody>
      </p:sp>
      <p:pic>
        <p:nvPicPr>
          <p:cNvPr id="103" name="Google Shape;103;p16"/>
          <p:cNvPicPr preferRelativeResize="0"/>
          <p:nvPr/>
        </p:nvPicPr>
        <p:blipFill>
          <a:blip r:embed="rId3">
            <a:alphaModFix/>
          </a:blip>
          <a:stretch>
            <a:fillRect/>
          </a:stretch>
        </p:blipFill>
        <p:spPr>
          <a:xfrm>
            <a:off x="-1" y="1556825"/>
            <a:ext cx="3947474" cy="2501850"/>
          </a:xfrm>
          <a:prstGeom prst="rect">
            <a:avLst/>
          </a:prstGeom>
          <a:noFill/>
          <a:ln>
            <a:noFill/>
          </a:ln>
        </p:spPr>
      </p:pic>
      <p:sp>
        <p:nvSpPr>
          <p:cNvPr id="104" name="Google Shape;104;p16"/>
          <p:cNvSpPr txBox="1"/>
          <p:nvPr/>
        </p:nvSpPr>
        <p:spPr>
          <a:xfrm>
            <a:off x="0" y="4058675"/>
            <a:ext cx="23208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4"/>
              </a:rPr>
              <a:t>http://www.foto-grafo.de/Cocoa/cocoa_5.html</a:t>
            </a:r>
            <a:r>
              <a:rPr lang="en" sz="1000">
                <a:solidFill>
                  <a:srgbClr val="660000"/>
                </a:solidFill>
              </a:rPr>
              <a:t> </a:t>
            </a:r>
            <a:endParaRPr sz="1000">
              <a:solidFill>
                <a:srgbClr val="66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8" name="Shape 108"/>
        <p:cNvGrpSpPr/>
        <p:nvPr/>
      </p:nvGrpSpPr>
      <p:grpSpPr>
        <a:xfrm>
          <a:off x="0" y="0"/>
          <a:ext cx="0" cy="0"/>
          <a:chOff x="0" y="0"/>
          <a:chExt cx="0" cy="0"/>
        </a:xfrm>
      </p:grpSpPr>
      <p:sp>
        <p:nvSpPr>
          <p:cNvPr id="109" name="Google Shape;109;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Georgia"/>
                <a:ea typeface="Georgia"/>
                <a:cs typeface="Georgia"/>
                <a:sym typeface="Georgia"/>
              </a:rPr>
              <a:t>Roasting:</a:t>
            </a:r>
            <a:endParaRPr>
              <a:solidFill>
                <a:srgbClr val="660000"/>
              </a:solidFill>
              <a:latin typeface="Georgia"/>
              <a:ea typeface="Georgia"/>
              <a:cs typeface="Georgia"/>
              <a:sym typeface="Georgia"/>
            </a:endParaRPr>
          </a:p>
        </p:txBody>
      </p:sp>
      <p:sp>
        <p:nvSpPr>
          <p:cNvPr id="110" name="Google Shape;110;p17"/>
          <p:cNvSpPr txBox="1"/>
          <p:nvPr>
            <p:ph idx="1" type="body"/>
          </p:nvPr>
        </p:nvSpPr>
        <p:spPr>
          <a:xfrm>
            <a:off x="2657475" y="1557400"/>
            <a:ext cx="6486600" cy="3068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b="1" i="1" lang="en" sz="1400">
                <a:latin typeface="Georgia"/>
                <a:ea typeface="Georgia"/>
                <a:cs typeface="Georgia"/>
                <a:sym typeface="Georgia"/>
              </a:rPr>
              <a:t>The desired flavor(rich, light, dark, very dark, partially dark) needs to be taken into consideration, before roasting the beans for any batch of chocolate.</a:t>
            </a:r>
            <a:endParaRPr b="1" i="1" sz="1400">
              <a:latin typeface="Georgia"/>
              <a:ea typeface="Georgia"/>
              <a:cs typeface="Georgia"/>
              <a:sym typeface="Georgia"/>
            </a:endParaRPr>
          </a:p>
          <a:p>
            <a:pPr indent="-317500" lvl="0" marL="457200" rtl="0" algn="l">
              <a:spcBef>
                <a:spcPts val="0"/>
              </a:spcBef>
              <a:spcAft>
                <a:spcPts val="0"/>
              </a:spcAft>
              <a:buSzPts val="1400"/>
              <a:buFont typeface="Georgia"/>
              <a:buChar char="❖"/>
            </a:pPr>
            <a:r>
              <a:rPr b="1" i="1" lang="en" sz="1400">
                <a:latin typeface="Georgia"/>
                <a:ea typeface="Georgia"/>
                <a:cs typeface="Georgia"/>
                <a:sym typeface="Georgia"/>
              </a:rPr>
              <a:t>Unlike coffee beans, cocoa beans need to be roasted low and slow.</a:t>
            </a:r>
            <a:endParaRPr b="1" i="1" sz="1400">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Temperatures should go no higher than 300℉ .</a:t>
            </a:r>
            <a:endParaRPr b="1" i="1">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Beans should be roasted for at least 35 min. to no longer than 65 min.</a:t>
            </a:r>
            <a:endParaRPr b="1" i="1">
              <a:latin typeface="Georgia"/>
              <a:ea typeface="Georgia"/>
              <a:cs typeface="Georgia"/>
              <a:sym typeface="Georgia"/>
            </a:endParaRPr>
          </a:p>
          <a:p>
            <a:pPr indent="-317500" lvl="0" marL="457200" rtl="0" algn="l">
              <a:spcBef>
                <a:spcPts val="0"/>
              </a:spcBef>
              <a:spcAft>
                <a:spcPts val="0"/>
              </a:spcAft>
              <a:buSzPts val="1400"/>
              <a:buFont typeface="Georgia"/>
              <a:buChar char="❖"/>
            </a:pPr>
            <a:r>
              <a:rPr b="1" i="1" lang="en" sz="1400">
                <a:latin typeface="Georgia"/>
                <a:ea typeface="Georgia"/>
                <a:cs typeface="Georgia"/>
                <a:sym typeface="Georgia"/>
              </a:rPr>
              <a:t>2 goals of roasting at Theo’s chocolate factory</a:t>
            </a:r>
            <a:endParaRPr b="1" i="1" sz="1400">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Reduce the moisture content of the beans.</a:t>
            </a:r>
            <a:endParaRPr b="1" i="1">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Sterilize the beans.</a:t>
            </a:r>
            <a:endParaRPr b="1" i="1">
              <a:latin typeface="Georgia"/>
              <a:ea typeface="Georgia"/>
              <a:cs typeface="Georgia"/>
              <a:sym typeface="Georgia"/>
            </a:endParaRPr>
          </a:p>
        </p:txBody>
      </p:sp>
      <p:pic>
        <p:nvPicPr>
          <p:cNvPr id="111" name="Google Shape;111;p17"/>
          <p:cNvPicPr preferRelativeResize="0"/>
          <p:nvPr/>
        </p:nvPicPr>
        <p:blipFill>
          <a:blip r:embed="rId3">
            <a:alphaModFix/>
          </a:blip>
          <a:stretch>
            <a:fillRect/>
          </a:stretch>
        </p:blipFill>
        <p:spPr>
          <a:xfrm>
            <a:off x="-12" y="2991263"/>
            <a:ext cx="2657475" cy="1724025"/>
          </a:xfrm>
          <a:prstGeom prst="rect">
            <a:avLst/>
          </a:prstGeom>
          <a:noFill/>
          <a:ln>
            <a:noFill/>
          </a:ln>
        </p:spPr>
      </p:pic>
      <p:sp>
        <p:nvSpPr>
          <p:cNvPr id="112" name="Google Shape;112;p17"/>
          <p:cNvSpPr txBox="1"/>
          <p:nvPr/>
        </p:nvSpPr>
        <p:spPr>
          <a:xfrm>
            <a:off x="0" y="4625400"/>
            <a:ext cx="24750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4"/>
              </a:rPr>
              <a:t>http://www.glogster.com/glog/6md060lbl6j5qmqg5haqta0.html</a:t>
            </a:r>
            <a:r>
              <a:rPr lang="en" sz="1000">
                <a:solidFill>
                  <a:srgbClr val="660000"/>
                </a:solidFill>
              </a:rPr>
              <a:t> </a:t>
            </a:r>
            <a:endParaRPr sz="1000">
              <a:solidFill>
                <a:srgbClr val="660000"/>
              </a:solidFill>
            </a:endParaRPr>
          </a:p>
        </p:txBody>
      </p:sp>
      <p:pic>
        <p:nvPicPr>
          <p:cNvPr id="113" name="Google Shape;113;p17"/>
          <p:cNvPicPr preferRelativeResize="0"/>
          <p:nvPr/>
        </p:nvPicPr>
        <p:blipFill>
          <a:blip r:embed="rId5">
            <a:alphaModFix/>
          </a:blip>
          <a:stretch>
            <a:fillRect/>
          </a:stretch>
        </p:blipFill>
        <p:spPr>
          <a:xfrm>
            <a:off x="-9850" y="376600"/>
            <a:ext cx="2410100" cy="1807569"/>
          </a:xfrm>
          <a:prstGeom prst="rect">
            <a:avLst/>
          </a:prstGeom>
          <a:noFill/>
          <a:ln>
            <a:noFill/>
          </a:ln>
        </p:spPr>
      </p:pic>
      <p:sp>
        <p:nvSpPr>
          <p:cNvPr id="114" name="Google Shape;114;p17"/>
          <p:cNvSpPr txBox="1"/>
          <p:nvPr/>
        </p:nvSpPr>
        <p:spPr>
          <a:xfrm>
            <a:off x="-9850" y="1888925"/>
            <a:ext cx="2475000" cy="9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6"/>
              </a:rPr>
              <a:t>https://www.grenadachocolate.com/tour/roasting/</a:t>
            </a:r>
            <a:r>
              <a:rPr lang="en" sz="1000">
                <a:solidFill>
                  <a:srgbClr val="660000"/>
                </a:solidFill>
              </a:rPr>
              <a:t> </a:t>
            </a:r>
            <a:endParaRPr sz="1000">
              <a:solidFill>
                <a:srgbClr val="66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8" name="Shape 118"/>
        <p:cNvGrpSpPr/>
        <p:nvPr/>
      </p:nvGrpSpPr>
      <p:grpSpPr>
        <a:xfrm>
          <a:off x="0" y="0"/>
          <a:ext cx="0" cy="0"/>
          <a:chOff x="0" y="0"/>
          <a:chExt cx="0" cy="0"/>
        </a:xfrm>
      </p:grpSpPr>
      <p:sp>
        <p:nvSpPr>
          <p:cNvPr id="119" name="Google Shape;119;p18"/>
          <p:cNvSpPr txBox="1"/>
          <p:nvPr>
            <p:ph type="title"/>
          </p:nvPr>
        </p:nvSpPr>
        <p:spPr>
          <a:xfrm>
            <a:off x="3179925" y="514275"/>
            <a:ext cx="59640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Georgia"/>
                <a:ea typeface="Georgia"/>
                <a:cs typeface="Georgia"/>
                <a:sym typeface="Georgia"/>
              </a:rPr>
              <a:t>Winnower-to-Mill:</a:t>
            </a:r>
            <a:endParaRPr>
              <a:solidFill>
                <a:srgbClr val="660000"/>
              </a:solidFill>
              <a:latin typeface="Georgia"/>
              <a:ea typeface="Georgia"/>
              <a:cs typeface="Georgia"/>
              <a:sym typeface="Georgia"/>
            </a:endParaRPr>
          </a:p>
        </p:txBody>
      </p:sp>
      <p:sp>
        <p:nvSpPr>
          <p:cNvPr id="120" name="Google Shape;120;p18"/>
          <p:cNvSpPr txBox="1"/>
          <p:nvPr>
            <p:ph idx="1" type="body"/>
          </p:nvPr>
        </p:nvSpPr>
        <p:spPr>
          <a:xfrm>
            <a:off x="3114750" y="1079400"/>
            <a:ext cx="5994600" cy="365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Georgia"/>
              <a:buChar char="❖"/>
            </a:pPr>
            <a:r>
              <a:rPr b="1" i="1" lang="en" sz="1300">
                <a:latin typeface="Georgia"/>
                <a:ea typeface="Georgia"/>
                <a:cs typeface="Georgia"/>
                <a:sym typeface="Georgia"/>
              </a:rPr>
              <a:t>Once the beans have cooled after roasting, they are transported to the winnower machine.</a:t>
            </a:r>
            <a:endParaRPr b="1" i="1" sz="1300">
              <a:latin typeface="Georgia"/>
              <a:ea typeface="Georgia"/>
              <a:cs typeface="Georgia"/>
              <a:sym typeface="Georgia"/>
            </a:endParaRPr>
          </a:p>
          <a:p>
            <a:pPr indent="-311150" lvl="1" marL="914400" rtl="0" algn="l">
              <a:spcBef>
                <a:spcPts val="0"/>
              </a:spcBef>
              <a:spcAft>
                <a:spcPts val="0"/>
              </a:spcAft>
              <a:buSzPts val="1300"/>
              <a:buFont typeface="Georgia"/>
              <a:buChar char="➢"/>
            </a:pPr>
            <a:r>
              <a:rPr b="1" i="1" lang="en" sz="1300">
                <a:latin typeface="Georgia"/>
                <a:ea typeface="Georgia"/>
                <a:cs typeface="Georgia"/>
                <a:sym typeface="Georgia"/>
              </a:rPr>
              <a:t>The winnower’s task is to remove the husks from the cocoa beans.</a:t>
            </a:r>
            <a:endParaRPr b="1" i="1" sz="1300">
              <a:latin typeface="Georgia"/>
              <a:ea typeface="Georgia"/>
              <a:cs typeface="Georgia"/>
              <a:sym typeface="Georgia"/>
            </a:endParaRPr>
          </a:p>
          <a:p>
            <a:pPr indent="-311150" lvl="1" marL="914400" rtl="0" algn="l">
              <a:spcBef>
                <a:spcPts val="0"/>
              </a:spcBef>
              <a:spcAft>
                <a:spcPts val="0"/>
              </a:spcAft>
              <a:buSzPts val="1300"/>
              <a:buFont typeface="Georgia"/>
              <a:buChar char="➢"/>
            </a:pPr>
            <a:r>
              <a:rPr b="1" i="1" lang="en" sz="1300">
                <a:latin typeface="Georgia"/>
                <a:ea typeface="Georgia"/>
                <a:cs typeface="Georgia"/>
                <a:sym typeface="Georgia"/>
              </a:rPr>
              <a:t>It also breaks them into small pieces called nibs.</a:t>
            </a:r>
            <a:endParaRPr b="1" i="1" sz="1300">
              <a:latin typeface="Georgia"/>
              <a:ea typeface="Georgia"/>
              <a:cs typeface="Georgia"/>
              <a:sym typeface="Georgia"/>
            </a:endParaRPr>
          </a:p>
          <a:p>
            <a:pPr indent="-311150" lvl="2" marL="1371600" rtl="0" algn="l">
              <a:spcBef>
                <a:spcPts val="0"/>
              </a:spcBef>
              <a:spcAft>
                <a:spcPts val="0"/>
              </a:spcAft>
              <a:buSzPts val="1300"/>
              <a:buFont typeface="Georgia"/>
              <a:buChar char="■"/>
            </a:pPr>
            <a:r>
              <a:rPr b="1" i="1" lang="en" sz="1300">
                <a:latin typeface="Georgia"/>
                <a:ea typeface="Georgia"/>
                <a:cs typeface="Georgia"/>
                <a:sym typeface="Georgia"/>
              </a:rPr>
              <a:t>Nibs can be eaten by themselves or used in cooking.</a:t>
            </a:r>
            <a:endParaRPr b="1" i="1"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b="1" i="1" lang="en" sz="1300">
                <a:latin typeface="Georgia"/>
                <a:ea typeface="Georgia"/>
                <a:cs typeface="Georgia"/>
                <a:sym typeface="Georgia"/>
              </a:rPr>
              <a:t>The milling process takes many hours and is where the nibs are ground down. </a:t>
            </a:r>
            <a:endParaRPr b="1" i="1" sz="1300">
              <a:latin typeface="Georgia"/>
              <a:ea typeface="Georgia"/>
              <a:cs typeface="Georgia"/>
              <a:sym typeface="Georgia"/>
            </a:endParaRPr>
          </a:p>
          <a:p>
            <a:pPr indent="-311150" lvl="1" marL="914400" rtl="0" algn="l">
              <a:spcBef>
                <a:spcPts val="0"/>
              </a:spcBef>
              <a:spcAft>
                <a:spcPts val="0"/>
              </a:spcAft>
              <a:buSzPts val="1300"/>
              <a:buFont typeface="Georgia"/>
              <a:buChar char="➢"/>
            </a:pPr>
            <a:r>
              <a:rPr b="1" i="1" lang="en" sz="1300">
                <a:latin typeface="Georgia"/>
                <a:ea typeface="Georgia"/>
                <a:cs typeface="Georgia"/>
                <a:sym typeface="Georgia"/>
              </a:rPr>
              <a:t>Process frees cocoa butter from beans and results in what is called chocolate liquor, though it is non alcoholic.</a:t>
            </a:r>
            <a:endParaRPr b="1" i="1" sz="1300">
              <a:latin typeface="Georgia"/>
              <a:ea typeface="Georgia"/>
              <a:cs typeface="Georgia"/>
              <a:sym typeface="Georgia"/>
            </a:endParaRPr>
          </a:p>
          <a:p>
            <a:pPr indent="-311150" lvl="1" marL="914400" rtl="0" algn="l">
              <a:spcBef>
                <a:spcPts val="0"/>
              </a:spcBef>
              <a:spcAft>
                <a:spcPts val="0"/>
              </a:spcAft>
              <a:buSzPts val="1300"/>
              <a:buFont typeface="Georgia"/>
              <a:buChar char="➢"/>
            </a:pPr>
            <a:r>
              <a:rPr b="1" i="1" lang="en" sz="1300">
                <a:latin typeface="Georgia"/>
                <a:ea typeface="Georgia"/>
                <a:cs typeface="Georgia"/>
                <a:sym typeface="Georgia"/>
              </a:rPr>
              <a:t>The chocolate liquor is then agitated with tiny steel balls until the particle sizes in it are about the size of a red blood cell. </a:t>
            </a:r>
            <a:endParaRPr b="1" i="1" sz="1300">
              <a:latin typeface="Georgia"/>
              <a:ea typeface="Georgia"/>
              <a:cs typeface="Georgia"/>
              <a:sym typeface="Georgia"/>
            </a:endParaRPr>
          </a:p>
          <a:p>
            <a:pPr indent="-311150" lvl="2" marL="1371600" rtl="0" algn="l">
              <a:spcBef>
                <a:spcPts val="0"/>
              </a:spcBef>
              <a:spcAft>
                <a:spcPts val="0"/>
              </a:spcAft>
              <a:buSzPts val="1300"/>
              <a:buFont typeface="Georgia"/>
              <a:buChar char="■"/>
            </a:pPr>
            <a:r>
              <a:rPr b="1" i="1" lang="en" sz="1300">
                <a:latin typeface="Georgia"/>
                <a:ea typeface="Georgia"/>
                <a:cs typeface="Georgia"/>
                <a:sym typeface="Georgia"/>
              </a:rPr>
              <a:t>Finer particles make for rich, smooth chocolate.</a:t>
            </a:r>
            <a:endParaRPr b="1" i="1" sz="1300">
              <a:latin typeface="Georgia"/>
              <a:ea typeface="Georgia"/>
              <a:cs typeface="Georgia"/>
              <a:sym typeface="Georgia"/>
            </a:endParaRPr>
          </a:p>
        </p:txBody>
      </p:sp>
      <p:pic>
        <p:nvPicPr>
          <p:cNvPr id="121" name="Google Shape;121;p18"/>
          <p:cNvPicPr preferRelativeResize="0"/>
          <p:nvPr/>
        </p:nvPicPr>
        <p:blipFill>
          <a:blip r:embed="rId3">
            <a:alphaModFix/>
          </a:blip>
          <a:stretch>
            <a:fillRect/>
          </a:stretch>
        </p:blipFill>
        <p:spPr>
          <a:xfrm>
            <a:off x="0" y="0"/>
            <a:ext cx="3114749" cy="1752039"/>
          </a:xfrm>
          <a:prstGeom prst="rect">
            <a:avLst/>
          </a:prstGeom>
          <a:noFill/>
          <a:ln>
            <a:noFill/>
          </a:ln>
        </p:spPr>
      </p:pic>
      <p:pic>
        <p:nvPicPr>
          <p:cNvPr id="122" name="Google Shape;122;p18"/>
          <p:cNvPicPr preferRelativeResize="0"/>
          <p:nvPr/>
        </p:nvPicPr>
        <p:blipFill rotWithShape="1">
          <a:blip r:embed="rId4">
            <a:alphaModFix/>
          </a:blip>
          <a:srcRect b="0" l="28031" r="0" t="0"/>
          <a:stretch/>
        </p:blipFill>
        <p:spPr>
          <a:xfrm>
            <a:off x="0" y="2744775"/>
            <a:ext cx="3114750" cy="1989800"/>
          </a:xfrm>
          <a:prstGeom prst="rect">
            <a:avLst/>
          </a:prstGeom>
          <a:noFill/>
          <a:ln>
            <a:noFill/>
          </a:ln>
        </p:spPr>
      </p:pic>
      <p:sp>
        <p:nvSpPr>
          <p:cNvPr id="123" name="Google Shape;123;p18"/>
          <p:cNvSpPr txBox="1"/>
          <p:nvPr/>
        </p:nvSpPr>
        <p:spPr>
          <a:xfrm>
            <a:off x="0" y="4688300"/>
            <a:ext cx="30000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5"/>
              </a:rPr>
              <a:t>http://www.annetrent.com/2014/02/theo-chocolate-factory/</a:t>
            </a:r>
            <a:r>
              <a:rPr lang="en" sz="1000">
                <a:solidFill>
                  <a:srgbClr val="660000"/>
                </a:solidFill>
              </a:rPr>
              <a:t> </a:t>
            </a:r>
            <a:endParaRPr sz="1000">
              <a:solidFill>
                <a:srgbClr val="660000"/>
              </a:solidFill>
            </a:endParaRPr>
          </a:p>
        </p:txBody>
      </p:sp>
      <p:sp>
        <p:nvSpPr>
          <p:cNvPr id="124" name="Google Shape;124;p18"/>
          <p:cNvSpPr txBox="1"/>
          <p:nvPr/>
        </p:nvSpPr>
        <p:spPr>
          <a:xfrm>
            <a:off x="53975" y="1752050"/>
            <a:ext cx="30609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6"/>
              </a:rPr>
              <a:t>https://www.youtube.com/watch?v=oVEwnLm4Xf4</a:t>
            </a:r>
            <a:r>
              <a:rPr lang="en" sz="1000">
                <a:solidFill>
                  <a:srgbClr val="660000"/>
                </a:solidFill>
              </a:rPr>
              <a:t> </a:t>
            </a:r>
            <a:endParaRPr sz="1000">
              <a:solidFill>
                <a:srgbClr val="66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8" name="Shape 128"/>
        <p:cNvGrpSpPr/>
        <p:nvPr/>
      </p:nvGrpSpPr>
      <p:grpSpPr>
        <a:xfrm>
          <a:off x="0" y="0"/>
          <a:ext cx="0" cy="0"/>
          <a:chOff x="0" y="0"/>
          <a:chExt cx="0" cy="0"/>
        </a:xfrm>
      </p:grpSpPr>
      <p:sp>
        <p:nvSpPr>
          <p:cNvPr id="129" name="Google Shape;129;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Georgia"/>
                <a:ea typeface="Georgia"/>
                <a:cs typeface="Georgia"/>
                <a:sym typeface="Georgia"/>
              </a:rPr>
              <a:t>Refinement:</a:t>
            </a:r>
            <a:r>
              <a:rPr lang="en">
                <a:solidFill>
                  <a:srgbClr val="660000"/>
                </a:solidFill>
              </a:rPr>
              <a:t> </a:t>
            </a:r>
            <a:endParaRPr>
              <a:solidFill>
                <a:srgbClr val="660000"/>
              </a:solidFill>
            </a:endParaRPr>
          </a:p>
        </p:txBody>
      </p:sp>
      <p:sp>
        <p:nvSpPr>
          <p:cNvPr id="130" name="Google Shape;130;p1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i="1" lang="en" sz="1400">
                <a:latin typeface="Georgia"/>
                <a:ea typeface="Georgia"/>
                <a:cs typeface="Georgia"/>
                <a:sym typeface="Georgia"/>
              </a:rPr>
              <a:t>After the nibs have gone through the mill, the chocolate liquor is separated into different portions. Coarse granulated sugar is added to some of it, then it is mixed and ground at a high speed. This mixture started out as a paste, but ends up a dry powder called cocoa flakes. Cocoa flakes form because, as the sugar is ground finer, it gains more surface area and absorbs the chocolate liquor.</a:t>
            </a:r>
            <a:endParaRPr b="1" i="1" sz="1400">
              <a:latin typeface="Georgia"/>
              <a:ea typeface="Georgia"/>
              <a:cs typeface="Georgia"/>
              <a:sym typeface="Georgia"/>
            </a:endParaRPr>
          </a:p>
        </p:txBody>
      </p:sp>
      <p:pic>
        <p:nvPicPr>
          <p:cNvPr id="131" name="Google Shape;131;p19"/>
          <p:cNvPicPr preferRelativeResize="0"/>
          <p:nvPr/>
        </p:nvPicPr>
        <p:blipFill>
          <a:blip r:embed="rId3">
            <a:alphaModFix/>
          </a:blip>
          <a:stretch>
            <a:fillRect/>
          </a:stretch>
        </p:blipFill>
        <p:spPr>
          <a:xfrm>
            <a:off x="0" y="0"/>
            <a:ext cx="2410100" cy="1446060"/>
          </a:xfrm>
          <a:prstGeom prst="rect">
            <a:avLst/>
          </a:prstGeom>
          <a:noFill/>
          <a:ln>
            <a:noFill/>
          </a:ln>
        </p:spPr>
      </p:pic>
      <p:sp>
        <p:nvSpPr>
          <p:cNvPr id="132" name="Google Shape;132;p19"/>
          <p:cNvSpPr txBox="1"/>
          <p:nvPr/>
        </p:nvSpPr>
        <p:spPr>
          <a:xfrm>
            <a:off x="0" y="1446050"/>
            <a:ext cx="17193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4"/>
              </a:rPr>
              <a:t>http://www.justdermatology.com/tag/cocoa-butter/</a:t>
            </a:r>
            <a:r>
              <a:rPr lang="en" sz="1000">
                <a:solidFill>
                  <a:srgbClr val="660000"/>
                </a:solidFill>
              </a:rPr>
              <a:t> </a:t>
            </a:r>
            <a:endParaRPr sz="1000">
              <a:solidFill>
                <a:srgbClr val="660000"/>
              </a:solidFill>
            </a:endParaRPr>
          </a:p>
        </p:txBody>
      </p:sp>
      <p:pic>
        <p:nvPicPr>
          <p:cNvPr id="133" name="Google Shape;133;p19"/>
          <p:cNvPicPr preferRelativeResize="0"/>
          <p:nvPr/>
        </p:nvPicPr>
        <p:blipFill>
          <a:blip r:embed="rId5">
            <a:alphaModFix/>
          </a:blip>
          <a:stretch>
            <a:fillRect/>
          </a:stretch>
        </p:blipFill>
        <p:spPr>
          <a:xfrm>
            <a:off x="0" y="2960600"/>
            <a:ext cx="2410100" cy="1354249"/>
          </a:xfrm>
          <a:prstGeom prst="rect">
            <a:avLst/>
          </a:prstGeom>
          <a:noFill/>
          <a:ln>
            <a:noFill/>
          </a:ln>
        </p:spPr>
      </p:pic>
      <p:sp>
        <p:nvSpPr>
          <p:cNvPr id="134" name="Google Shape;134;p19"/>
          <p:cNvSpPr txBox="1"/>
          <p:nvPr/>
        </p:nvSpPr>
        <p:spPr>
          <a:xfrm>
            <a:off x="-9825" y="4314850"/>
            <a:ext cx="2410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6"/>
              </a:rPr>
              <a:t>http://www.motherjones.com/environment/2014/09/is-raw-sugar-healthier-than-refined</a:t>
            </a:r>
            <a:r>
              <a:rPr lang="en" sz="1000">
                <a:solidFill>
                  <a:srgbClr val="660000"/>
                </a:solidFill>
              </a:rPr>
              <a:t> </a:t>
            </a:r>
            <a:endParaRPr sz="1000">
              <a:solidFill>
                <a:srgbClr val="66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8" name="Shape 138"/>
        <p:cNvGrpSpPr/>
        <p:nvPr/>
      </p:nvGrpSpPr>
      <p:grpSpPr>
        <a:xfrm>
          <a:off x="0" y="0"/>
          <a:ext cx="0" cy="0"/>
          <a:chOff x="0" y="0"/>
          <a:chExt cx="0" cy="0"/>
        </a:xfrm>
      </p:grpSpPr>
      <p:sp>
        <p:nvSpPr>
          <p:cNvPr id="139" name="Google Shape;139;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Georgia"/>
                <a:ea typeface="Georgia"/>
                <a:cs typeface="Georgia"/>
                <a:sym typeface="Georgia"/>
              </a:rPr>
              <a:t>Finalizing Flavors:</a:t>
            </a:r>
            <a:endParaRPr>
              <a:solidFill>
                <a:srgbClr val="660000"/>
              </a:solidFill>
              <a:latin typeface="Georgia"/>
              <a:ea typeface="Georgia"/>
              <a:cs typeface="Georgia"/>
              <a:sym typeface="Georgia"/>
            </a:endParaRPr>
          </a:p>
        </p:txBody>
      </p:sp>
      <p:sp>
        <p:nvSpPr>
          <p:cNvPr id="140" name="Google Shape;140;p20"/>
          <p:cNvSpPr txBox="1"/>
          <p:nvPr>
            <p:ph idx="1" type="body"/>
          </p:nvPr>
        </p:nvSpPr>
        <p:spPr>
          <a:xfrm>
            <a:off x="2822412" y="1400451"/>
            <a:ext cx="63216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b="1" i="1" lang="en" sz="1400">
                <a:latin typeface="Georgia"/>
                <a:ea typeface="Georgia"/>
                <a:cs typeface="Georgia"/>
                <a:sym typeface="Georgia"/>
              </a:rPr>
              <a:t>From the refiner, the cocoa flakes begin the conching process.</a:t>
            </a:r>
            <a:endParaRPr b="1" i="1" sz="1400">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The flakes get heated and slowly combined with more chocolate liquor. </a:t>
            </a:r>
            <a:endParaRPr b="1" i="1">
              <a:latin typeface="Georgia"/>
              <a:ea typeface="Georgia"/>
              <a:cs typeface="Georgia"/>
              <a:sym typeface="Georgia"/>
            </a:endParaRPr>
          </a:p>
          <a:p>
            <a:pPr indent="-317500" lvl="1" marL="914400" rtl="0" algn="l">
              <a:spcBef>
                <a:spcPts val="0"/>
              </a:spcBef>
              <a:spcAft>
                <a:spcPts val="0"/>
              </a:spcAft>
              <a:buSzPts val="1400"/>
              <a:buFont typeface="Georgia"/>
              <a:buChar char="➢"/>
            </a:pPr>
            <a:r>
              <a:rPr b="1" i="1" lang="en">
                <a:latin typeface="Georgia"/>
                <a:ea typeface="Georgia"/>
                <a:cs typeface="Georgia"/>
                <a:sym typeface="Georgia"/>
              </a:rPr>
              <a:t>Depending on the origin of the beans, batch size, cocoa percentage, and recipe; conching can take anywhere from 12 hours to 2 days.</a:t>
            </a:r>
            <a:endParaRPr b="1" i="1">
              <a:latin typeface="Georgia"/>
              <a:ea typeface="Georgia"/>
              <a:cs typeface="Georgia"/>
              <a:sym typeface="Georgia"/>
            </a:endParaRPr>
          </a:p>
          <a:p>
            <a:pPr indent="-317500" lvl="0" marL="457200" rtl="0" algn="l">
              <a:spcBef>
                <a:spcPts val="0"/>
              </a:spcBef>
              <a:spcAft>
                <a:spcPts val="0"/>
              </a:spcAft>
              <a:buSzPts val="1400"/>
              <a:buFont typeface="Georgia"/>
              <a:buChar char="❖"/>
            </a:pPr>
            <a:r>
              <a:rPr b="1" i="1" lang="en" sz="1400">
                <a:latin typeface="Georgia"/>
                <a:ea typeface="Georgia"/>
                <a:cs typeface="Georgia"/>
                <a:sym typeface="Georgia"/>
              </a:rPr>
              <a:t>Once conching is complete, vanilla flavoring(usually organic) and more cocoa butter is added. The extra cocoa butter is to help reduce the viscosity of the chocolate so that it flows and spreads more easily.</a:t>
            </a:r>
            <a:endParaRPr b="1" i="1" sz="1400">
              <a:latin typeface="Georgia"/>
              <a:ea typeface="Georgia"/>
              <a:cs typeface="Georgia"/>
              <a:sym typeface="Georgia"/>
            </a:endParaRPr>
          </a:p>
        </p:txBody>
      </p:sp>
      <p:pic>
        <p:nvPicPr>
          <p:cNvPr id="141" name="Google Shape;141;p20"/>
          <p:cNvPicPr preferRelativeResize="0"/>
          <p:nvPr/>
        </p:nvPicPr>
        <p:blipFill>
          <a:blip r:embed="rId3">
            <a:alphaModFix/>
          </a:blip>
          <a:stretch>
            <a:fillRect/>
          </a:stretch>
        </p:blipFill>
        <p:spPr>
          <a:xfrm>
            <a:off x="0" y="0"/>
            <a:ext cx="2381250" cy="1905000"/>
          </a:xfrm>
          <a:prstGeom prst="rect">
            <a:avLst/>
          </a:prstGeom>
          <a:noFill/>
          <a:ln>
            <a:noFill/>
          </a:ln>
        </p:spPr>
      </p:pic>
      <p:sp>
        <p:nvSpPr>
          <p:cNvPr id="142" name="Google Shape;142;p20"/>
          <p:cNvSpPr txBox="1"/>
          <p:nvPr/>
        </p:nvSpPr>
        <p:spPr>
          <a:xfrm>
            <a:off x="0" y="1905000"/>
            <a:ext cx="18474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4"/>
              </a:rPr>
              <a:t>http://www.lotioncrafter.com/vanilla-bean-specks.html</a:t>
            </a:r>
            <a:r>
              <a:rPr lang="en" sz="1000">
                <a:solidFill>
                  <a:srgbClr val="660000"/>
                </a:solidFill>
              </a:rPr>
              <a:t> </a:t>
            </a:r>
            <a:endParaRPr sz="1000">
              <a:solidFill>
                <a:srgbClr val="660000"/>
              </a:solidFill>
            </a:endParaRPr>
          </a:p>
        </p:txBody>
      </p:sp>
      <p:pic>
        <p:nvPicPr>
          <p:cNvPr id="143" name="Google Shape;143;p20"/>
          <p:cNvPicPr preferRelativeResize="0"/>
          <p:nvPr/>
        </p:nvPicPr>
        <p:blipFill>
          <a:blip r:embed="rId5">
            <a:alphaModFix/>
          </a:blip>
          <a:stretch>
            <a:fillRect/>
          </a:stretch>
        </p:blipFill>
        <p:spPr>
          <a:xfrm>
            <a:off x="0" y="2395425"/>
            <a:ext cx="2839425" cy="2129550"/>
          </a:xfrm>
          <a:prstGeom prst="rect">
            <a:avLst/>
          </a:prstGeom>
          <a:noFill/>
          <a:ln>
            <a:noFill/>
          </a:ln>
        </p:spPr>
      </p:pic>
      <p:sp>
        <p:nvSpPr>
          <p:cNvPr id="144" name="Google Shape;144;p20"/>
          <p:cNvSpPr txBox="1"/>
          <p:nvPr/>
        </p:nvSpPr>
        <p:spPr>
          <a:xfrm>
            <a:off x="0" y="4429200"/>
            <a:ext cx="25626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660000"/>
                </a:solidFill>
                <a:hlinkClick r:id="rId6"/>
              </a:rPr>
              <a:t>https://chocolateclass.wordpress.com/2015/02/21/from-sacred-to-commonplace-the-transformation-of-chocolate-consumption-2/</a:t>
            </a:r>
            <a:r>
              <a:rPr lang="en" sz="1000">
                <a:solidFill>
                  <a:srgbClr val="660000"/>
                </a:solidFill>
              </a:rPr>
              <a:t> </a:t>
            </a:r>
            <a:endParaRPr sz="1000">
              <a:solidFill>
                <a:srgbClr val="66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8" name="Shape 148"/>
        <p:cNvGrpSpPr/>
        <p:nvPr/>
      </p:nvGrpSpPr>
      <p:grpSpPr>
        <a:xfrm>
          <a:off x="0" y="0"/>
          <a:ext cx="0" cy="0"/>
          <a:chOff x="0" y="0"/>
          <a:chExt cx="0" cy="0"/>
        </a:xfrm>
      </p:grpSpPr>
      <p:sp>
        <p:nvSpPr>
          <p:cNvPr id="149" name="Google Shape;149;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Georgia"/>
                <a:ea typeface="Georgia"/>
                <a:cs typeface="Georgia"/>
                <a:sym typeface="Georgia"/>
              </a:rPr>
              <a:t>Concluding Temperament:</a:t>
            </a:r>
            <a:endParaRPr>
              <a:solidFill>
                <a:srgbClr val="660000"/>
              </a:solidFill>
              <a:latin typeface="Georgia"/>
              <a:ea typeface="Georgia"/>
              <a:cs typeface="Georgia"/>
              <a:sym typeface="Georgia"/>
            </a:endParaRPr>
          </a:p>
        </p:txBody>
      </p:sp>
      <p:sp>
        <p:nvSpPr>
          <p:cNvPr id="150" name="Google Shape;150;p2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Georgia"/>
              <a:buChar char="❖"/>
            </a:pPr>
            <a:r>
              <a:rPr b="1" i="1" lang="en" sz="1400">
                <a:latin typeface="Georgia"/>
                <a:ea typeface="Georgia"/>
                <a:cs typeface="Georgia"/>
                <a:sym typeface="Georgia"/>
              </a:rPr>
              <a:t>The chocolate is kept warm, in holding tanks until it is ready for tempering and use. </a:t>
            </a:r>
            <a:endParaRPr b="1" i="1" sz="1400">
              <a:latin typeface="Georgia"/>
              <a:ea typeface="Georgia"/>
              <a:cs typeface="Georgia"/>
              <a:sym typeface="Georgia"/>
            </a:endParaRPr>
          </a:p>
          <a:p>
            <a:pPr indent="-317500" lvl="0" marL="457200" rtl="0" algn="l">
              <a:lnSpc>
                <a:spcPct val="150000"/>
              </a:lnSpc>
              <a:spcBef>
                <a:spcPts val="0"/>
              </a:spcBef>
              <a:spcAft>
                <a:spcPts val="0"/>
              </a:spcAft>
              <a:buSzPts val="1400"/>
              <a:buFont typeface="Georgia"/>
              <a:buChar char="❖"/>
            </a:pPr>
            <a:r>
              <a:rPr b="1" i="1" lang="en" sz="1400">
                <a:latin typeface="Georgia"/>
                <a:ea typeface="Georgia"/>
                <a:cs typeface="Georgia"/>
                <a:sym typeface="Georgia"/>
              </a:rPr>
              <a:t>Tempering the chocolate is what gives it it’s shine and snap.</a:t>
            </a:r>
            <a:endParaRPr b="1" i="1" sz="1400">
              <a:latin typeface="Georgia"/>
              <a:ea typeface="Georgia"/>
              <a:cs typeface="Georgia"/>
              <a:sym typeface="Georgia"/>
            </a:endParaRPr>
          </a:p>
          <a:p>
            <a:pPr indent="-317500" lvl="1" marL="914400" rtl="0" algn="l">
              <a:lnSpc>
                <a:spcPct val="150000"/>
              </a:lnSpc>
              <a:spcBef>
                <a:spcPts val="0"/>
              </a:spcBef>
              <a:spcAft>
                <a:spcPts val="0"/>
              </a:spcAft>
              <a:buSzPts val="1400"/>
              <a:buFont typeface="Georgia"/>
              <a:buChar char="➢"/>
            </a:pPr>
            <a:r>
              <a:rPr b="1" i="1" lang="en">
                <a:latin typeface="Georgia"/>
                <a:ea typeface="Georgia"/>
                <a:cs typeface="Georgia"/>
                <a:sym typeface="Georgia"/>
              </a:rPr>
              <a:t>The chocolate gets heated until it’s cocoa-fat molecules break up.</a:t>
            </a:r>
            <a:endParaRPr b="1" i="1">
              <a:latin typeface="Georgia"/>
              <a:ea typeface="Georgia"/>
              <a:cs typeface="Georgia"/>
              <a:sym typeface="Georgia"/>
            </a:endParaRPr>
          </a:p>
          <a:p>
            <a:pPr indent="-317500" lvl="1" marL="914400" rtl="0" algn="l">
              <a:lnSpc>
                <a:spcPct val="150000"/>
              </a:lnSpc>
              <a:spcBef>
                <a:spcPts val="0"/>
              </a:spcBef>
              <a:spcAft>
                <a:spcPts val="0"/>
              </a:spcAft>
              <a:buSzPts val="1400"/>
              <a:buFont typeface="Georgia"/>
              <a:buChar char="➢"/>
            </a:pPr>
            <a:r>
              <a:rPr b="1" i="1" lang="en">
                <a:latin typeface="Georgia"/>
                <a:ea typeface="Georgia"/>
                <a:cs typeface="Georgia"/>
                <a:sym typeface="Georgia"/>
              </a:rPr>
              <a:t>Then the chocolate is aggressively cooled down, to help solidify it again.</a:t>
            </a:r>
            <a:endParaRPr b="1" i="1">
              <a:latin typeface="Georgia"/>
              <a:ea typeface="Georgia"/>
              <a:cs typeface="Georgia"/>
              <a:sym typeface="Georgia"/>
            </a:endParaRPr>
          </a:p>
          <a:p>
            <a:pPr indent="-317500" lvl="0" marL="457200" rtl="0" algn="l">
              <a:lnSpc>
                <a:spcPct val="150000"/>
              </a:lnSpc>
              <a:spcBef>
                <a:spcPts val="0"/>
              </a:spcBef>
              <a:spcAft>
                <a:spcPts val="0"/>
              </a:spcAft>
              <a:buSzPts val="1400"/>
              <a:buFont typeface="Georgia"/>
              <a:buChar char="❖"/>
            </a:pPr>
            <a:r>
              <a:rPr b="1" i="1" lang="en" sz="1400">
                <a:latin typeface="Georgia"/>
                <a:ea typeface="Georgia"/>
                <a:cs typeface="Georgia"/>
                <a:sym typeface="Georgia"/>
              </a:rPr>
              <a:t>From there the chocolate is ready to have other ingredients added to it and made into bars or truffles, and other sweets.</a:t>
            </a:r>
            <a:endParaRPr b="1" i="1" sz="1400">
              <a:latin typeface="Georgia"/>
              <a:ea typeface="Georgia"/>
              <a:cs typeface="Georgia"/>
              <a:sym typeface="Georgia"/>
            </a:endParaRPr>
          </a:p>
        </p:txBody>
      </p:sp>
      <p:pic>
        <p:nvPicPr>
          <p:cNvPr id="151" name="Google Shape;151;p21"/>
          <p:cNvPicPr preferRelativeResize="0"/>
          <p:nvPr/>
        </p:nvPicPr>
        <p:blipFill>
          <a:blip r:embed="rId3">
            <a:alphaModFix/>
          </a:blip>
          <a:stretch>
            <a:fillRect/>
          </a:stretch>
        </p:blipFill>
        <p:spPr>
          <a:xfrm>
            <a:off x="0" y="0"/>
            <a:ext cx="2444050" cy="2221125"/>
          </a:xfrm>
          <a:prstGeom prst="rect">
            <a:avLst/>
          </a:prstGeom>
          <a:noFill/>
          <a:ln>
            <a:noFill/>
          </a:ln>
        </p:spPr>
      </p:pic>
      <p:sp>
        <p:nvSpPr>
          <p:cNvPr id="152" name="Google Shape;152;p21"/>
          <p:cNvSpPr txBox="1"/>
          <p:nvPr/>
        </p:nvSpPr>
        <p:spPr>
          <a:xfrm>
            <a:off x="0" y="2221125"/>
            <a:ext cx="20433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00" u="sng">
                <a:solidFill>
                  <a:srgbClr val="660000"/>
                </a:solidFill>
                <a:hlinkClick r:id="rId4"/>
              </a:rPr>
              <a:t>https://www.theochocolate.com/bean-bar-0</a:t>
            </a:r>
            <a:r>
              <a:rPr lang="en" sz="1000">
                <a:solidFill>
                  <a:srgbClr val="660000"/>
                </a:solidFill>
              </a:rPr>
              <a:t> </a:t>
            </a:r>
            <a:endParaRPr sz="1000">
              <a:solidFill>
                <a:srgbClr val="66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